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27"/>
  </p:notesMasterIdLst>
  <p:sldIdLst>
    <p:sldId id="256" r:id="rId2"/>
    <p:sldId id="257" r:id="rId3"/>
    <p:sldId id="262" r:id="rId4"/>
    <p:sldId id="259" r:id="rId5"/>
    <p:sldId id="260" r:id="rId6"/>
    <p:sldId id="261" r:id="rId7"/>
    <p:sldId id="272" r:id="rId8"/>
    <p:sldId id="268" r:id="rId9"/>
    <p:sldId id="267" r:id="rId10"/>
    <p:sldId id="273" r:id="rId11"/>
    <p:sldId id="274" r:id="rId12"/>
    <p:sldId id="275" r:id="rId13"/>
    <p:sldId id="276" r:id="rId14"/>
    <p:sldId id="279" r:id="rId15"/>
    <p:sldId id="264" r:id="rId16"/>
    <p:sldId id="278" r:id="rId17"/>
    <p:sldId id="269" r:id="rId18"/>
    <p:sldId id="266" r:id="rId19"/>
    <p:sldId id="277" r:id="rId20"/>
    <p:sldId id="280" r:id="rId21"/>
    <p:sldId id="281" r:id="rId22"/>
    <p:sldId id="282" r:id="rId23"/>
    <p:sldId id="285" r:id="rId24"/>
    <p:sldId id="284" r:id="rId25"/>
    <p:sldId id="286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1987A45-816C-41BE-8A64-A98819CA5DF7}">
          <p14:sldIdLst>
            <p14:sldId id="256"/>
            <p14:sldId id="257"/>
          </p14:sldIdLst>
        </p14:section>
        <p14:section name="Machine Learning und Deep Learning" id="{659B8D77-58DC-4FE3-BA8D-9097747B47B0}">
          <p14:sldIdLst>
            <p14:sldId id="262"/>
            <p14:sldId id="259"/>
            <p14:sldId id="260"/>
            <p14:sldId id="261"/>
          </p14:sldIdLst>
        </p14:section>
        <p14:section name="Konzepte und Aufgabe" id="{2B91546D-3EE1-448A-8546-0E1423C7B423}">
          <p14:sldIdLst>
            <p14:sldId id="272"/>
            <p14:sldId id="268"/>
            <p14:sldId id="267"/>
            <p14:sldId id="273"/>
            <p14:sldId id="274"/>
            <p14:sldId id="275"/>
            <p14:sldId id="276"/>
            <p14:sldId id="279"/>
            <p14:sldId id="264"/>
            <p14:sldId id="278"/>
            <p14:sldId id="269"/>
            <p14:sldId id="266"/>
            <p14:sldId id="277"/>
            <p14:sldId id="280"/>
            <p14:sldId id="281"/>
            <p14:sldId id="282"/>
            <p14:sldId id="285"/>
            <p14:sldId id="284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20" autoAdjust="0"/>
  </p:normalViewPr>
  <p:slideViewPr>
    <p:cSldViewPr snapToGrid="0">
      <p:cViewPr varScale="1">
        <p:scale>
          <a:sx n="55" d="100"/>
          <a:sy n="55" d="100"/>
        </p:scale>
        <p:origin x="107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72AA1-91E2-40F4-9605-71E19801EAF5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993E6-BC6F-478B-B19A-2CD7DA9D36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65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993E6-BC6F-478B-B19A-2CD7DA9D362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724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Aus den 50ern; Das Ziel war es, komplexe </a:t>
            </a:r>
            <a:r>
              <a:rPr lang="de-DE" dirty="0" err="1"/>
              <a:t>KI‘s</a:t>
            </a:r>
            <a:r>
              <a:rPr lang="de-DE" dirty="0"/>
              <a:t> zu erstellen, welche die selben Charakteristiken wie Menschen besitzen. Eine „allgemeine KI“, welche alles kann und sogar noch besser als Menschen.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 unzähligen Rollen in Filmen z.B. C3PO, Terminator oder Ultron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Jedoch noch nicht möglich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993E6-BC6F-478B-B19A-2CD7DA9D362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26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Basic Idee: Algorithmen benutzen um Daten zu verarbeiten, von ihnen zu lernen und dann eine Entscheidung zu treffen oder eine </a:t>
            </a:r>
            <a:r>
              <a:rPr lang="de-DE" dirty="0" err="1"/>
              <a:t>Prediciton</a:t>
            </a:r>
            <a:r>
              <a:rPr lang="de-DE" dirty="0"/>
              <a:t> über etwas in der Welt zu machen</a:t>
            </a:r>
          </a:p>
          <a:p>
            <a:r>
              <a:rPr lang="de-DE" dirty="0"/>
              <a:t>Diese Algorithmen sind unter Anderem: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Learning, Clustering oder </a:t>
            </a:r>
            <a:r>
              <a:rPr lang="de-DE" dirty="0" err="1"/>
              <a:t>Bayesian</a:t>
            </a:r>
            <a:r>
              <a:rPr lang="de-DE" dirty="0"/>
              <a:t> Networks</a:t>
            </a:r>
          </a:p>
          <a:p>
            <a:r>
              <a:rPr lang="de-DE" dirty="0"/>
              <a:t>Mit keinem dieser Algorithmen konnten selbst  „einfache“ Aufgaben, wie Bildklassifikation genügend gelöst werden.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993E6-BC6F-478B-B19A-2CD7DA9D362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702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Tiefe Neuronale </a:t>
            </a:r>
            <a:r>
              <a:rPr lang="de-DE" dirty="0" err="1"/>
              <a:t>Netzesind</a:t>
            </a:r>
            <a:r>
              <a:rPr lang="de-DE" dirty="0"/>
              <a:t> inspiriert von der Biologie unserer Gehirne</a:t>
            </a:r>
          </a:p>
          <a:p>
            <a:r>
              <a:rPr lang="de-DE" dirty="0" err="1"/>
              <a:t>Bsp</a:t>
            </a:r>
            <a:r>
              <a:rPr lang="de-DE" dirty="0"/>
              <a:t>: wir nehmen Bild: teilen es in  verschiedene Teile, welche in die erste Schicht des neuronalen Netzes kommen</a:t>
            </a:r>
          </a:p>
          <a:p>
            <a:r>
              <a:rPr lang="de-DE" dirty="0"/>
              <a:t>Die Neuronen der Schicht verarbeiten die Informationen und schicken sie dann an die nächste  Schicht usw..</a:t>
            </a:r>
          </a:p>
          <a:p>
            <a:r>
              <a:rPr lang="de-DE" dirty="0"/>
              <a:t>Bis der finale Output produziert ist.  Am Ende erhalten wir einen „Wahrscheinlichkeitsvektor“ (für Klassifikation) welcher den Versuch des  Neuronalen Netzes darstellt unser Bild zu klassifizieren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993E6-BC6F-478B-B19A-2CD7DA9D362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615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SUPERVISED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993E6-BC6F-478B-B19A-2CD7DA9D362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75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993E6-BC6F-478B-B19A-2CD7DA9D362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26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993E6-BC6F-478B-B19A-2CD7DA9D362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072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993E6-BC6F-478B-B19A-2CD7DA9D362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46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993E6-BC6F-478B-B19A-2CD7DA9D362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053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47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45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23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9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94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95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96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28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314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6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82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3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8F5C3ED7-48E0-EE5B-7C37-10BF98C5B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8100" b="763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98AE58-3768-087E-A4BB-7037C8949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de-DE" sz="7200" dirty="0">
                <a:solidFill>
                  <a:srgbClr val="FFFFFF"/>
                </a:solidFill>
              </a:rPr>
              <a:t>Deep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495C0E-3388-65FE-4EF7-71D04B62C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endParaRPr lang="de-DE" sz="20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3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99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55675-FC17-A00B-EA56-9D0B419C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Datasets – CIFAR10</a:t>
            </a:r>
            <a:endParaRPr lang="de-DE" dirty="0"/>
          </a:p>
        </p:txBody>
      </p:sp>
      <p:pic>
        <p:nvPicPr>
          <p:cNvPr id="15364" name="Picture 4" descr="CIFAR-10 Dataset | Papers With Code">
            <a:extLst>
              <a:ext uri="{FF2B5EF4-FFF2-40B4-BE49-F238E27FC236}">
                <a16:creationId xmlns:a16="http://schemas.microsoft.com/office/drawing/2014/main" id="{B4AF8872-E96B-FD57-3764-75C5202829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2" y="1769819"/>
            <a:ext cx="55149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68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94F6C-CBD2-3D43-7141-93F6FE81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 – CIFAR100</a:t>
            </a:r>
          </a:p>
        </p:txBody>
      </p:sp>
      <p:pic>
        <p:nvPicPr>
          <p:cNvPr id="16386" name="Picture 2" descr="CIFAR-100 | Wolfram Data Repository">
            <a:extLst>
              <a:ext uri="{FF2B5EF4-FFF2-40B4-BE49-F238E27FC236}">
                <a16:creationId xmlns:a16="http://schemas.microsoft.com/office/drawing/2014/main" id="{D3B001C9-0D69-E46E-DB99-B0E5CA49AF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31" y="1825625"/>
            <a:ext cx="895053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395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276AE-A186-AEEF-7783-16C31FC5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 – IMAGENET</a:t>
            </a:r>
          </a:p>
        </p:txBody>
      </p:sp>
      <p:pic>
        <p:nvPicPr>
          <p:cNvPr id="17410" name="Picture 2" descr="Google &amp; DeepMind Researchers Revamp ImageNet | Synced">
            <a:extLst>
              <a:ext uri="{FF2B5EF4-FFF2-40B4-BE49-F238E27FC236}">
                <a16:creationId xmlns:a16="http://schemas.microsoft.com/office/drawing/2014/main" id="{D3F8D85E-4EFC-5C98-8324-70C1D3C0A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39" y="1825625"/>
            <a:ext cx="1015312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94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51FFC-8B41-D892-E237-A69CE04C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 – Exploit </a:t>
            </a:r>
            <a:r>
              <a:rPr lang="de-DE" dirty="0" err="1"/>
              <a:t>Those</a:t>
            </a:r>
            <a:r>
              <a:rPr lang="de-DE" dirty="0"/>
              <a:t> Code Reviews!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0B735AE-70A8-D431-3ABE-FA960B0B3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367" y="2918103"/>
            <a:ext cx="5811061" cy="204816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FE234C-B0FE-7C22-9DB9-85BD8E3E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837" y="2356050"/>
            <a:ext cx="244826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7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7" name="Straight Connector 2048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The Jennifer Aniston Neuron? Study Backs Existence of &quot;Concept&quot; Neurons |  Technology Networks">
            <a:extLst>
              <a:ext uri="{FF2B5EF4-FFF2-40B4-BE49-F238E27FC236}">
                <a16:creationId xmlns:a16="http://schemas.microsoft.com/office/drawing/2014/main" id="{6F21659D-AD44-C916-22B9-603593B170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1" name="Rectangle 2049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19AD02-007F-7AFB-EF5D-70E2CA7C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Aufbau</a:t>
            </a:r>
          </a:p>
        </p:txBody>
      </p:sp>
    </p:spTree>
    <p:extLst>
      <p:ext uri="{BB962C8B-B14F-4D97-AF65-F5344CB8AC3E}">
        <p14:creationId xmlns:p14="http://schemas.microsoft.com/office/powerpoint/2010/main" val="3661192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E0A9A-7D69-A920-6BDD-82AC11BCC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- Neuron</a:t>
            </a:r>
          </a:p>
        </p:txBody>
      </p:sp>
      <p:pic>
        <p:nvPicPr>
          <p:cNvPr id="8194" name="Picture 2" descr="Neural Network Part1: Inside a Single Neuron | by Shweta Kadam | Analytics  Vidhya | Medium">
            <a:extLst>
              <a:ext uri="{FF2B5EF4-FFF2-40B4-BE49-F238E27FC236}">
                <a16:creationId xmlns:a16="http://schemas.microsoft.com/office/drawing/2014/main" id="{BF1A3B3A-F704-4C0E-E2E9-87907E58B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10" y="2338387"/>
            <a:ext cx="40767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47969B8B-7108-9AC4-3F5C-6710CCE5A0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Wie funktioniert eigentlich ein künstliches Neuron? » HIRN UND WEG »">
            <a:extLst>
              <a:ext uri="{FF2B5EF4-FFF2-40B4-BE49-F238E27FC236}">
                <a16:creationId xmlns:a16="http://schemas.microsoft.com/office/drawing/2014/main" id="{660C7310-B700-1D09-A7BA-E76798E97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290C3727-60CF-A5B5-6EC4-ED861C7B0D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66" y="2428583"/>
            <a:ext cx="5192234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42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033E6-5C11-7890-F9BD-59DF3C1B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Aktivierungsfunktion</a:t>
            </a:r>
          </a:p>
        </p:txBody>
      </p:sp>
      <p:pic>
        <p:nvPicPr>
          <p:cNvPr id="18434" name="Picture 2" descr="Relu-vs-sigmoid">
            <a:extLst>
              <a:ext uri="{FF2B5EF4-FFF2-40B4-BE49-F238E27FC236}">
                <a16:creationId xmlns:a16="http://schemas.microsoft.com/office/drawing/2014/main" id="{77D6AD87-7352-504F-5F5F-3216A228B0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2610644"/>
            <a:ext cx="69151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96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8B917-CD31-36F8-2565-6928B78D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– Neuronales Netz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474460-5C73-0E97-EDA5-87281A4AF8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261" y="1825625"/>
            <a:ext cx="65257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rtificial Neural Networks — Mapping the Human Brain | by Shubham Panchal |  Predict | Medium">
            <a:extLst>
              <a:ext uri="{FF2B5EF4-FFF2-40B4-BE49-F238E27FC236}">
                <a16:creationId xmlns:a16="http://schemas.microsoft.com/office/drawing/2014/main" id="{D0C7942E-29CF-DF2C-DA90-6B7571468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65" y="2255755"/>
            <a:ext cx="4890796" cy="36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43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878AE-9BFA-8818-41FB-78FFC154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– Tiefes Neuronales Netz</a:t>
            </a:r>
          </a:p>
        </p:txBody>
      </p:sp>
      <p:pic>
        <p:nvPicPr>
          <p:cNvPr id="6" name="Inhaltsplatzhalter 5" descr="Ein Bild, das Text, Computer enthält.&#10;&#10;Automatisch generierte Beschreibung">
            <a:extLst>
              <a:ext uri="{FF2B5EF4-FFF2-40B4-BE49-F238E27FC236}">
                <a16:creationId xmlns:a16="http://schemas.microsoft.com/office/drawing/2014/main" id="{3164246D-232A-2A61-E5F3-460CD1EB8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2448719"/>
            <a:ext cx="5524500" cy="3105150"/>
          </a:xfrm>
        </p:spPr>
      </p:pic>
    </p:spTree>
    <p:extLst>
      <p:ext uri="{BB962C8B-B14F-4D97-AF65-F5344CB8AC3E}">
        <p14:creationId xmlns:p14="http://schemas.microsoft.com/office/powerpoint/2010/main" val="136375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72" name="Straight Connector 1947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474" name="Rectangle 1947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0" name="Picture 4" descr="Back-propagation in Neural Network, Octave Code">
            <a:extLst>
              <a:ext uri="{FF2B5EF4-FFF2-40B4-BE49-F238E27FC236}">
                <a16:creationId xmlns:a16="http://schemas.microsoft.com/office/drawing/2014/main" id="{AF4C0930-B20E-1C21-CA12-942ACE68DE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" b="639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76" name="Rectangle 1947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97C016-9F58-857F-FA03-47032E1E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8963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130FD-151D-BF6A-2AE2-225228E6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76F27E-3E8C-8760-EFDF-23A49083A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de-DE" dirty="0" err="1"/>
              <a:t>Artifical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, </a:t>
            </a:r>
            <a:r>
              <a:rPr lang="de-DE" dirty="0" err="1"/>
              <a:t>Machine</a:t>
            </a:r>
            <a:r>
              <a:rPr lang="de-DE" dirty="0"/>
              <a:t> Learning und Deep Learning</a:t>
            </a:r>
          </a:p>
          <a:p>
            <a:pPr marL="514350" indent="-514350">
              <a:buAutoNum type="arabicPeriod"/>
            </a:pPr>
            <a:r>
              <a:rPr lang="de-DE" dirty="0"/>
              <a:t>Datasets</a:t>
            </a:r>
          </a:p>
          <a:p>
            <a:pPr marL="514350" indent="-514350">
              <a:buAutoNum type="arabicPeriod"/>
            </a:pPr>
            <a:r>
              <a:rPr lang="de-DE" dirty="0"/>
              <a:t>Aufbau</a:t>
            </a:r>
          </a:p>
          <a:p>
            <a:pPr marL="514350" indent="-514350">
              <a:buAutoNum type="arabicPeriod"/>
            </a:pPr>
            <a:r>
              <a:rPr lang="de-DE" dirty="0"/>
              <a:t>Training</a:t>
            </a:r>
          </a:p>
          <a:p>
            <a:pPr marL="514350" indent="-514350">
              <a:buAutoNum type="arabicPeriod"/>
            </a:pPr>
            <a:r>
              <a:rPr lang="de-DE" dirty="0"/>
              <a:t>Implementierung</a:t>
            </a:r>
          </a:p>
          <a:p>
            <a:pPr marL="514350" indent="-514350">
              <a:buAutoNum type="arabicPeriod"/>
            </a:pPr>
            <a:r>
              <a:rPr lang="de-DE" dirty="0"/>
              <a:t>Architekturen</a:t>
            </a:r>
          </a:p>
        </p:txBody>
      </p:sp>
    </p:spTree>
    <p:extLst>
      <p:ext uri="{BB962C8B-B14F-4D97-AF65-F5344CB8AC3E}">
        <p14:creationId xmlns:p14="http://schemas.microsoft.com/office/powerpoint/2010/main" val="3538729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7A38B-DE23-5EC0-373E-7988079AF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– Konzepte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E8050-1E60-2B1B-7161-E95054E0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Loss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/>
              <a:t>Backpropagation</a:t>
            </a:r>
          </a:p>
          <a:p>
            <a:r>
              <a:rPr lang="de-DE" dirty="0"/>
              <a:t>Hyperparameter</a:t>
            </a:r>
          </a:p>
        </p:txBody>
      </p:sp>
    </p:spTree>
    <p:extLst>
      <p:ext uri="{BB962C8B-B14F-4D97-AF65-F5344CB8AC3E}">
        <p14:creationId xmlns:p14="http://schemas.microsoft.com/office/powerpoint/2010/main" val="4230027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18E66B-9FC9-2075-37A6-2931BC9C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Loss </a:t>
            </a:r>
            <a:r>
              <a:rPr lang="de-DE" dirty="0" err="1"/>
              <a:t>Function</a:t>
            </a:r>
            <a:endParaRPr lang="de-DE" dirty="0"/>
          </a:p>
        </p:txBody>
      </p:sp>
      <p:pic>
        <p:nvPicPr>
          <p:cNvPr id="21506" name="Picture 2" descr="Mean Squared Error — The Science of Machine Learning">
            <a:extLst>
              <a:ext uri="{FF2B5EF4-FFF2-40B4-BE49-F238E27FC236}">
                <a16:creationId xmlns:a16="http://schemas.microsoft.com/office/drawing/2014/main" id="{88D7B9BB-5F69-82A6-9F5D-94A8EED255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654" y="2245149"/>
            <a:ext cx="486727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alculating Squared Error - Silicon Valley Gazette">
            <a:extLst>
              <a:ext uri="{FF2B5EF4-FFF2-40B4-BE49-F238E27FC236}">
                <a16:creationId xmlns:a16="http://schemas.microsoft.com/office/drawing/2014/main" id="{98E657CE-E4D7-DFBB-1AB7-314B3C3CF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654" y="569115"/>
            <a:ext cx="3438706" cy="13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96A4AF1-E0C8-0E33-9D2F-17435EA162A6}"/>
              </a:ext>
            </a:extLst>
          </p:cNvPr>
          <p:cNvSpPr txBox="1"/>
          <p:nvPr/>
        </p:nvSpPr>
        <p:spPr>
          <a:xfrm>
            <a:off x="766927" y="2104687"/>
            <a:ext cx="56162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Regression: Mean </a:t>
            </a:r>
            <a:r>
              <a:rPr lang="de-DE" sz="3200" dirty="0" err="1"/>
              <a:t>Squared</a:t>
            </a:r>
            <a:r>
              <a:rPr lang="de-DE" sz="3200" dirty="0"/>
              <a:t> Error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Binary-Class Classification: Binary Cross-</a:t>
            </a:r>
            <a:r>
              <a:rPr lang="de-DE" sz="3200" dirty="0" err="1"/>
              <a:t>Entropy</a:t>
            </a:r>
            <a:endParaRPr lang="de-D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Multi-Class Classification: </a:t>
            </a:r>
            <a:r>
              <a:rPr lang="de-DE" sz="3200" dirty="0" err="1"/>
              <a:t>Categorical</a:t>
            </a:r>
            <a:r>
              <a:rPr lang="de-DE" sz="3200" dirty="0"/>
              <a:t> Cross-</a:t>
            </a:r>
            <a:r>
              <a:rPr lang="de-DE" sz="3200" dirty="0" err="1"/>
              <a:t>Entropy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29961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38B78-2DA7-2CB4-C1A7-3B0F2E10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Loss Gradient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pic>
        <p:nvPicPr>
          <p:cNvPr id="22530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A36966D3-F0A4-D26F-1FEB-FF9188AD20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158206"/>
            <a:ext cx="65913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85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15075-CFC6-DB6D-0F0B-C1EF3217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Backpropagation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13FDE-0971-488C-E30D-6EF3BB59F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Wird benutzt um die Gewichte des Modells anzupassen</a:t>
            </a:r>
          </a:p>
          <a:p>
            <a:r>
              <a:rPr lang="de-DE" dirty="0"/>
              <a:t>Nach jedem Durchlauf des Netzes wird der Fehler zurück durch das Netz gegeben (back </a:t>
            </a:r>
            <a:r>
              <a:rPr lang="de-DE" dirty="0" err="1"/>
              <a:t>propagation</a:t>
            </a:r>
            <a:r>
              <a:rPr lang="de-DE" dirty="0"/>
              <a:t>) und der Einfluss der einzelnen Neuronen und Gewichte auf das Ergebnis bestimmt</a:t>
            </a:r>
          </a:p>
          <a:p>
            <a:r>
              <a:rPr lang="de-DE" dirty="0"/>
              <a:t>Gewichte werden dementsprechend angepasst</a:t>
            </a:r>
          </a:p>
          <a:p>
            <a:r>
              <a:rPr lang="de-DE" dirty="0"/>
              <a:t>Prof Dr. Stober (OVGU): „Backpropagation muss man nicht ins Detail können, dafür gibt es Bibliotheken!“</a:t>
            </a:r>
          </a:p>
        </p:txBody>
      </p:sp>
    </p:spTree>
    <p:extLst>
      <p:ext uri="{BB962C8B-B14F-4D97-AF65-F5344CB8AC3E}">
        <p14:creationId xmlns:p14="http://schemas.microsoft.com/office/powerpoint/2010/main" val="296397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E7AFA-391D-5BC2-7F10-998D93A6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F4F7F29-F3C2-3514-63F1-AA06DB4B6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160" y="1825625"/>
            <a:ext cx="9073679" cy="4351338"/>
          </a:xfrm>
        </p:spPr>
      </p:pic>
    </p:spTree>
    <p:extLst>
      <p:ext uri="{BB962C8B-B14F-4D97-AF65-F5344CB8AC3E}">
        <p14:creationId xmlns:p14="http://schemas.microsoft.com/office/powerpoint/2010/main" val="2525762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D0EFA-4CCC-B89E-A6A5-1596CEC4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Hyperparameter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5EF0D4-4DCD-3CED-E297-01280BCF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Learning Rate</a:t>
            </a:r>
          </a:p>
          <a:p>
            <a:r>
              <a:rPr lang="de-DE" dirty="0"/>
              <a:t>Optimizer</a:t>
            </a:r>
          </a:p>
          <a:p>
            <a:r>
              <a:rPr lang="de-DE" dirty="0"/>
              <a:t>Epochen</a:t>
            </a:r>
          </a:p>
        </p:txBody>
      </p:sp>
    </p:spTree>
    <p:extLst>
      <p:ext uri="{BB962C8B-B14F-4D97-AF65-F5344CB8AC3E}">
        <p14:creationId xmlns:p14="http://schemas.microsoft.com/office/powerpoint/2010/main" val="3060042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3D29B-5DD7-FF91-ED78-75A2E94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2" descr="What's the difference between Artificial Intelligence (AI), Machine Learning, and Deep Learning?">
            <a:extLst>
              <a:ext uri="{FF2B5EF4-FFF2-40B4-BE49-F238E27FC236}">
                <a16:creationId xmlns:a16="http://schemas.microsoft.com/office/drawing/2014/main" id="{37154793-9FAE-67D0-8DC2-45CEC7FD72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" r="1" b="6555"/>
          <a:stretch/>
        </p:blipFill>
        <p:spPr bwMode="auto">
          <a:xfrm>
            <a:off x="1861457" y="1658031"/>
            <a:ext cx="8469086" cy="47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0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vengers: Age of Ultron | Marvel Cinematic Universe Wiki | Fandom">
            <a:extLst>
              <a:ext uri="{FF2B5EF4-FFF2-40B4-BE49-F238E27FC236}">
                <a16:creationId xmlns:a16="http://schemas.microsoft.com/office/drawing/2014/main" id="{F3E14056-3452-19EC-709E-5B5323565C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4" r="97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F551C6-77D1-E3B8-6034-FD81F5B7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Artifical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179029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Seguridad y machine learning: 3 ejemplos de ataques cibernéticos">
            <a:extLst>
              <a:ext uri="{FF2B5EF4-FFF2-40B4-BE49-F238E27FC236}">
                <a16:creationId xmlns:a16="http://schemas.microsoft.com/office/drawing/2014/main" id="{DF3B4E7E-10B9-090B-C516-C8165B1A8C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795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90CD08-12AF-B5B9-E320-9F0997FA7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41758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2" name="Straight Connector 41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Wie Gauß helfen kann, das Geheimnis des Deep Learning zu lüften - Spektrum  der Wissenschaft">
            <a:extLst>
              <a:ext uri="{FF2B5EF4-FFF2-40B4-BE49-F238E27FC236}">
                <a16:creationId xmlns:a16="http://schemas.microsoft.com/office/drawing/2014/main" id="{33FE9539-0A94-EF61-F05F-C77A3DD2D4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6" name="Rectangle 411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B80DBB-678D-E7F7-320F-C974F7E6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 Learning</a:t>
            </a:r>
          </a:p>
        </p:txBody>
      </p:sp>
    </p:spTree>
    <p:extLst>
      <p:ext uri="{BB962C8B-B14F-4D97-AF65-F5344CB8AC3E}">
        <p14:creationId xmlns:p14="http://schemas.microsoft.com/office/powerpoint/2010/main" val="3061856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BDAD9-01C4-A036-0059-CB9B29D9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Cases für Deep Learning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48F5249-1C11-2593-0511-58FCD0760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5995" y="2219870"/>
            <a:ext cx="7240010" cy="3562847"/>
          </a:xfrm>
        </p:spPr>
      </p:pic>
    </p:spTree>
    <p:extLst>
      <p:ext uri="{BB962C8B-B14F-4D97-AF65-F5344CB8AC3E}">
        <p14:creationId xmlns:p14="http://schemas.microsoft.com/office/powerpoint/2010/main" val="395602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7" name="Straight Connector 1024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MNIST-Datenbank – Wikipedia">
            <a:extLst>
              <a:ext uri="{FF2B5EF4-FFF2-40B4-BE49-F238E27FC236}">
                <a16:creationId xmlns:a16="http://schemas.microsoft.com/office/drawing/2014/main" id="{4368C1E3-6224-8748-17DA-2FC13273C9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732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F0ED49-EE9D-C80C-3ADE-DB9E5D46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1001446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E2DDC-EC3E-A995-35FD-82752A23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65CE94-A4C3-0B4F-07F0-B62E66819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Sammlung von Daten, deren Konzept unser Netz lernen soll</a:t>
            </a:r>
          </a:p>
          <a:p>
            <a:r>
              <a:rPr lang="de-DE" dirty="0"/>
              <a:t>Enthält Input (x) und Target (y)</a:t>
            </a:r>
          </a:p>
          <a:p>
            <a:r>
              <a:rPr lang="de-DE" dirty="0"/>
              <a:t>Input x: Tensor (N-D Matrix eines Datentyps), welcher die Bildinformationen zu dem Bild enthält</a:t>
            </a:r>
          </a:p>
          <a:p>
            <a:r>
              <a:rPr lang="de-DE" dirty="0"/>
              <a:t>Target y: 7</a:t>
            </a:r>
          </a:p>
          <a:p>
            <a:r>
              <a:rPr lang="de-DE" dirty="0"/>
              <a:t>MNIST enthält 60.000 Trainingsbeispiele</a:t>
            </a:r>
          </a:p>
        </p:txBody>
      </p:sp>
      <p:pic>
        <p:nvPicPr>
          <p:cNvPr id="4" name="Picture 2" descr="python - Improve real-life results of neural network trained with mnist  dataset - Stack Overflow">
            <a:extLst>
              <a:ext uri="{FF2B5EF4-FFF2-40B4-BE49-F238E27FC236}">
                <a16:creationId xmlns:a16="http://schemas.microsoft.com/office/drawing/2014/main" id="{BA58720F-A318-CFAB-C515-ADC357D2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935" y="3761257"/>
            <a:ext cx="2019475" cy="193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78033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Breitbild</PresentationFormat>
  <Paragraphs>67</Paragraphs>
  <Slides>25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Gill Sans Nova</vt:lpstr>
      <vt:lpstr>Univers</vt:lpstr>
      <vt:lpstr>GradientVTI</vt:lpstr>
      <vt:lpstr>Deep Learning</vt:lpstr>
      <vt:lpstr>Gliederung</vt:lpstr>
      <vt:lpstr>PowerPoint-Präsentation</vt:lpstr>
      <vt:lpstr>Artifical Intelligence</vt:lpstr>
      <vt:lpstr>Machine Learning</vt:lpstr>
      <vt:lpstr>Deep  Learning</vt:lpstr>
      <vt:lpstr>Use Cases für Deep Learning</vt:lpstr>
      <vt:lpstr>Datasets</vt:lpstr>
      <vt:lpstr>Datasets</vt:lpstr>
      <vt:lpstr>Datasets – CIFAR10</vt:lpstr>
      <vt:lpstr>Datasets – CIFAR100</vt:lpstr>
      <vt:lpstr>Datasets – IMAGENET</vt:lpstr>
      <vt:lpstr>Datasets – Exploit Those Code Reviews!</vt:lpstr>
      <vt:lpstr>Aufbau</vt:lpstr>
      <vt:lpstr>Aufbau - Neuron</vt:lpstr>
      <vt:lpstr>Aktivierungsfunktion</vt:lpstr>
      <vt:lpstr>Aufbau – Neuronales Netz</vt:lpstr>
      <vt:lpstr>Aufbau – Tiefes Neuronales Netz</vt:lpstr>
      <vt:lpstr>Training</vt:lpstr>
      <vt:lpstr>Training – Konzepte </vt:lpstr>
      <vt:lpstr>Loss Function</vt:lpstr>
      <vt:lpstr>Loss Gradient of a Neural Network</vt:lpstr>
      <vt:lpstr>Backpropagation</vt:lpstr>
      <vt:lpstr>PowerPoint-Präsentation</vt:lpstr>
      <vt:lpstr>Hyperparameter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Thomas Botschen</dc:creator>
  <cp:lastModifiedBy>Thomas Botschen</cp:lastModifiedBy>
  <cp:revision>2</cp:revision>
  <dcterms:created xsi:type="dcterms:W3CDTF">2022-08-17T11:58:43Z</dcterms:created>
  <dcterms:modified xsi:type="dcterms:W3CDTF">2022-08-23T10:19:16Z</dcterms:modified>
</cp:coreProperties>
</file>